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3"/>
  </p:notesMasterIdLst>
  <p:handoutMasterIdLst>
    <p:handoutMasterId r:id="rId14"/>
  </p:handoutMasterIdLst>
  <p:sldIdLst>
    <p:sldId id="256" r:id="rId2"/>
    <p:sldId id="335" r:id="rId3"/>
    <p:sldId id="379" r:id="rId4"/>
    <p:sldId id="384" r:id="rId5"/>
    <p:sldId id="396" r:id="rId6"/>
    <p:sldId id="392" r:id="rId7"/>
    <p:sldId id="380" r:id="rId8"/>
    <p:sldId id="389" r:id="rId9"/>
    <p:sldId id="393" r:id="rId10"/>
    <p:sldId id="394" r:id="rId11"/>
    <p:sldId id="397" r:id="rId12"/>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21411" autoAdjust="0"/>
    <p:restoredTop sz="84746" autoAdjust="0"/>
  </p:normalViewPr>
  <p:slideViewPr>
    <p:cSldViewPr>
      <p:cViewPr varScale="1">
        <p:scale>
          <a:sx n="61" d="100"/>
          <a:sy n="61" d="100"/>
        </p:scale>
        <p:origin x="-35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180" y="-96"/>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56323"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fld id="{9C8345D2-2FDE-44EB-95D6-19D89B860401}" type="datetimeFigureOut">
              <a:rPr lang="en-US"/>
              <a:pPr>
                <a:defRPr/>
              </a:pPr>
              <a:t>5/31/2013</a:t>
            </a:fld>
            <a:endParaRPr lang="en-US"/>
          </a:p>
        </p:txBody>
      </p:sp>
      <p:sp>
        <p:nvSpPr>
          <p:cNvPr id="56324"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56325"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774F4E09-EF16-4E86-B38F-26EDC205864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ZA"/>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66927AC-139C-4815-B100-DB5FECB91A9B}" type="datetimeFigureOut">
              <a:rPr lang="en-US"/>
              <a:pPr>
                <a:defRPr/>
              </a:pPr>
              <a:t>5/31/2013</a:t>
            </a:fld>
            <a:endParaRPr lang="en-ZA"/>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ZA" noProof="0"/>
          </a:p>
        </p:txBody>
      </p:sp>
      <p:sp>
        <p:nvSpPr>
          <p:cNvPr id="5" name="Notes Placeholder 4"/>
          <p:cNvSpPr>
            <a:spLocks noGrp="1"/>
          </p:cNvSpPr>
          <p:nvPr>
            <p:ph type="body" sz="quarter" idx="3"/>
          </p:nvPr>
        </p:nvSpPr>
        <p:spPr>
          <a:xfrm>
            <a:off x="685800" y="4414838"/>
            <a:ext cx="5486400" cy="418465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ZA" noProof="0"/>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ZA"/>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5B8E4B4-3FD8-4CAF-9661-020BC5D80F47}" type="slidenum">
              <a:rPr lang="en-ZA"/>
              <a:pPr>
                <a:defRPr/>
              </a:pPr>
              <a:t>‹#›</a:t>
            </a:fld>
            <a:endParaRPr lang="en-Z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239880E6-DCB5-498E-9AAA-45BA0AF1458C}" type="slidenum">
              <a:rPr lang="en-ZA" smtClean="0"/>
              <a:pPr>
                <a:defRPr/>
              </a:pPr>
              <a:t>1</a:t>
            </a:fld>
            <a:endParaRPr lang="en-Z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Gazette for the establishment of Inkomati-Usuthu CMA will be published soon for comments, it is an opportunity for regions to engage with stakeholders to get further input, concerns around the establishment of CMAs</a:t>
            </a:r>
          </a:p>
        </p:txBody>
      </p:sp>
      <p:sp>
        <p:nvSpPr>
          <p:cNvPr id="4" name="Slide Number Placeholder 3"/>
          <p:cNvSpPr>
            <a:spLocks noGrp="1"/>
          </p:cNvSpPr>
          <p:nvPr>
            <p:ph type="sldNum" sz="quarter" idx="5"/>
          </p:nvPr>
        </p:nvSpPr>
        <p:spPr/>
        <p:txBody>
          <a:bodyPr/>
          <a:lstStyle/>
          <a:p>
            <a:pPr>
              <a:defRPr/>
            </a:pPr>
            <a:fld id="{7199C625-AAA1-4AA4-A75A-515EA016AC0B}" type="slidenum">
              <a:rPr lang="en-ZA" smtClean="0"/>
              <a:pPr>
                <a:defRPr/>
              </a:pPr>
              <a:t>3</a:t>
            </a:fld>
            <a:endParaRPr lang="en-Z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Gazette for the establishment of Breede-Gouritz CMA will be published soon for comments, it is an opportunity for regions to engage with stakeholders to get further input, concerns around the establishment of CMAs</a:t>
            </a:r>
          </a:p>
          <a:p>
            <a:endParaRPr lang="en-US" smtClean="0"/>
          </a:p>
        </p:txBody>
      </p:sp>
      <p:sp>
        <p:nvSpPr>
          <p:cNvPr id="4" name="Slide Number Placeholder 3"/>
          <p:cNvSpPr>
            <a:spLocks noGrp="1"/>
          </p:cNvSpPr>
          <p:nvPr>
            <p:ph type="sldNum" sz="quarter" idx="5"/>
          </p:nvPr>
        </p:nvSpPr>
        <p:spPr/>
        <p:txBody>
          <a:bodyPr/>
          <a:lstStyle/>
          <a:p>
            <a:pPr>
              <a:defRPr/>
            </a:pPr>
            <a:fld id="{CCCB1580-F506-46AA-B16F-16C898E3FE39}" type="slidenum">
              <a:rPr lang="en-ZA" smtClean="0"/>
              <a:pPr>
                <a:defRPr/>
              </a:pPr>
              <a:t>5</a:t>
            </a:fld>
            <a:endParaRPr lang="en-Z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The challenges are from the regions, where explanation is not clear, please assist to detail your input</a:t>
            </a:r>
          </a:p>
          <a:p>
            <a:endParaRPr lang="en-US" smtClean="0"/>
          </a:p>
        </p:txBody>
      </p:sp>
      <p:sp>
        <p:nvSpPr>
          <p:cNvPr id="4" name="Slide Number Placeholder 3"/>
          <p:cNvSpPr>
            <a:spLocks noGrp="1"/>
          </p:cNvSpPr>
          <p:nvPr>
            <p:ph type="sldNum" sz="quarter" idx="5"/>
          </p:nvPr>
        </p:nvSpPr>
        <p:spPr/>
        <p:txBody>
          <a:bodyPr/>
          <a:lstStyle/>
          <a:p>
            <a:pPr>
              <a:defRPr/>
            </a:pPr>
            <a:fld id="{FC2C4C42-1926-4129-838C-95899151E673}" type="slidenum">
              <a:rPr lang="en-ZA" smtClean="0"/>
              <a:pPr>
                <a:defRPr/>
              </a:pPr>
              <a:t>9</a:t>
            </a:fld>
            <a:endParaRPr lang="en-Z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The comments are also from the regions, where explanation is not clear, please assist to detail your input</a:t>
            </a:r>
          </a:p>
        </p:txBody>
      </p:sp>
      <p:sp>
        <p:nvSpPr>
          <p:cNvPr id="4" name="Slide Number Placeholder 3"/>
          <p:cNvSpPr>
            <a:spLocks noGrp="1"/>
          </p:cNvSpPr>
          <p:nvPr>
            <p:ph type="sldNum" sz="quarter" idx="5"/>
          </p:nvPr>
        </p:nvSpPr>
        <p:spPr/>
        <p:txBody>
          <a:bodyPr/>
          <a:lstStyle/>
          <a:p>
            <a:pPr>
              <a:defRPr/>
            </a:pPr>
            <a:fld id="{C95EBD2F-D1A4-49BA-9F56-FCD4976BC5C4}" type="slidenum">
              <a:rPr lang="en-ZA" smtClean="0"/>
              <a:pPr>
                <a:defRPr/>
              </a:pPr>
              <a:t>10</a:t>
            </a:fld>
            <a:endParaRPr lang="en-Z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DWA Slide Master.jpg"/>
          <p:cNvPicPr>
            <a:picLocks noChangeAspect="1"/>
          </p:cNvPicPr>
          <p:nvPr/>
        </p:nvPicPr>
        <p:blipFill>
          <a:blip r:embed="rId2"/>
          <a:srcRect/>
          <a:stretch>
            <a:fillRect/>
          </a:stretch>
        </p:blipFill>
        <p:spPr bwMode="auto">
          <a:xfrm>
            <a:off x="0" y="12700"/>
            <a:ext cx="9144000" cy="683260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Date Placeholder 3"/>
          <p:cNvSpPr>
            <a:spLocks noGrp="1"/>
          </p:cNvSpPr>
          <p:nvPr>
            <p:ph type="dt" sz="half" idx="10"/>
          </p:nvPr>
        </p:nvSpPr>
        <p:spPr/>
        <p:txBody>
          <a:bodyPr/>
          <a:lstStyle>
            <a:lvl1pPr>
              <a:defRPr/>
            </a:lvl1pPr>
          </a:lstStyle>
          <a:p>
            <a:pPr>
              <a:defRPr/>
            </a:pPr>
            <a:fld id="{9BC5B250-5746-47D5-A2D9-8CCF8BF52516}" type="datetime1">
              <a:rPr lang="en-US"/>
              <a:pPr>
                <a:defRPr/>
              </a:pPr>
              <a:t>5/31/2013</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E5A838E7-277D-4F56-A6C1-8F441D95D5EE}" type="slidenum">
              <a:rPr lang="en-ZA"/>
              <a:pPr>
                <a:defRPr/>
              </a:pPr>
              <a:t>‹#›</a:t>
            </a:fld>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EDC1116-9F2D-4E12-A377-2297297F4C85}" type="datetime1">
              <a:rPr lang="en-US"/>
              <a:pPr>
                <a:defRPr/>
              </a:pPr>
              <a:t>5/31/2013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DF4AD483-3FD4-4CA5-BCD6-540BA6019516}" type="slidenum">
              <a:rPr lang="en-ZA"/>
              <a:pPr>
                <a:defRPr/>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BAEA99A-10F5-4D20-99F8-4966D8F21AE2}" type="datetime1">
              <a:rPr lang="en-US"/>
              <a:pPr>
                <a:defRPr/>
              </a:pPr>
              <a:t>5/31/2013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B93C0F81-C8D1-4E27-94F2-CDD8B87D80C4}" type="slidenum">
              <a:rPr lang="en-ZA"/>
              <a:pPr>
                <a:defRPr/>
              </a:pPr>
              <a:t>‹#›</a:t>
            </a:fld>
            <a:endParaRPr lang="en-Z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ZA"/>
          </a:p>
        </p:txBody>
      </p:sp>
      <p:sp>
        <p:nvSpPr>
          <p:cNvPr id="3" name="Table Placeholder 2"/>
          <p:cNvSpPr>
            <a:spLocks noGrp="1"/>
          </p:cNvSpPr>
          <p:nvPr>
            <p:ph type="tbl" idx="1"/>
          </p:nvPr>
        </p:nvSpPr>
        <p:spPr>
          <a:xfrm>
            <a:off x="457200" y="1600200"/>
            <a:ext cx="8229600" cy="4525963"/>
          </a:xfrm>
        </p:spPr>
        <p:txBody>
          <a:bodyPr/>
          <a:lstStyle/>
          <a:p>
            <a:pPr lvl="0"/>
            <a:endParaRPr lang="en-ZA" noProof="0"/>
          </a:p>
        </p:txBody>
      </p:sp>
      <p:sp>
        <p:nvSpPr>
          <p:cNvPr id="4" name="Date Placeholder 3"/>
          <p:cNvSpPr>
            <a:spLocks noGrp="1"/>
          </p:cNvSpPr>
          <p:nvPr>
            <p:ph type="dt" sz="half" idx="10"/>
          </p:nvPr>
        </p:nvSpPr>
        <p:spPr/>
        <p:txBody>
          <a:bodyPr/>
          <a:lstStyle>
            <a:lvl1pPr>
              <a:defRPr/>
            </a:lvl1pPr>
          </a:lstStyle>
          <a:p>
            <a:pPr>
              <a:defRPr/>
            </a:pPr>
            <a:fld id="{97FF8B73-2901-4128-B479-553D4185E32C}" type="datetime1">
              <a:rPr lang="en-US"/>
              <a:pPr>
                <a:defRPr/>
              </a:pPr>
              <a:t>5/31/2013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983E0B85-735F-4252-B4A9-A7D1A972D3B4}" type="slidenum">
              <a:rPr lang="en-ZA"/>
              <a:pPr>
                <a:defRPr/>
              </a:pPr>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69AF274-955B-4605-8412-C039C4AC9841}" type="datetime1">
              <a:rPr lang="en-US"/>
              <a:pPr>
                <a:defRPr/>
              </a:pPr>
              <a:t>5/31/2013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321D9250-C2C7-4C52-A64E-E86F38747FF9}" type="slidenum">
              <a:rPr lang="en-ZA"/>
              <a:pPr>
                <a:defRPr/>
              </a:pPr>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A2E3384-170D-40F0-9AFD-47731FF09D32}" type="datetime1">
              <a:rPr lang="en-US"/>
              <a:pPr>
                <a:defRPr/>
              </a:pPr>
              <a:t>5/31/2013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A744DD80-E655-4CD9-9A42-03580299D2CB}" type="slidenum">
              <a:rPr lang="en-ZA"/>
              <a:pPr>
                <a:defRPr/>
              </a:pPr>
              <a:t>‹#›</a:t>
            </a:fld>
            <a:endParaRPr lang="en-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F2A1290-3D23-4A13-BFDC-941A32412340}" type="datetime1">
              <a:rPr lang="en-US"/>
              <a:pPr>
                <a:defRPr/>
              </a:pPr>
              <a:t>5/31/2013</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B2315F19-1C9D-4B8D-B167-994F9676FD89}" type="slidenum">
              <a:rPr lang="en-ZA"/>
              <a:pPr>
                <a:defRPr/>
              </a:pPr>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5D9005F-EA41-436F-B3DF-51BC1AE6ADB2}" type="datetime1">
              <a:rPr lang="en-US"/>
              <a:pPr>
                <a:defRPr/>
              </a:pPr>
              <a:t>5/31/2013</a:t>
            </a:fld>
            <a:endParaRPr lang="en-ZA"/>
          </a:p>
        </p:txBody>
      </p:sp>
      <p:sp>
        <p:nvSpPr>
          <p:cNvPr id="8" name="Footer Placeholder 4"/>
          <p:cNvSpPr>
            <a:spLocks noGrp="1"/>
          </p:cNvSpPr>
          <p:nvPr>
            <p:ph type="ftr" sz="quarter" idx="11"/>
          </p:nvPr>
        </p:nvSpPr>
        <p:spPr/>
        <p:txBody>
          <a:bodyPr/>
          <a:lstStyle>
            <a:lvl1pPr>
              <a:defRPr/>
            </a:lvl1pPr>
          </a:lstStyle>
          <a:p>
            <a:pPr>
              <a:defRPr/>
            </a:pPr>
            <a:endParaRPr lang="en-ZA"/>
          </a:p>
        </p:txBody>
      </p:sp>
      <p:sp>
        <p:nvSpPr>
          <p:cNvPr id="9" name="Slide Number Placeholder 5"/>
          <p:cNvSpPr>
            <a:spLocks noGrp="1"/>
          </p:cNvSpPr>
          <p:nvPr>
            <p:ph type="sldNum" sz="quarter" idx="12"/>
          </p:nvPr>
        </p:nvSpPr>
        <p:spPr/>
        <p:txBody>
          <a:bodyPr/>
          <a:lstStyle>
            <a:lvl1pPr>
              <a:defRPr/>
            </a:lvl1pPr>
          </a:lstStyle>
          <a:p>
            <a:pPr>
              <a:defRPr/>
            </a:pPr>
            <a:fld id="{6216C107-691C-468D-9844-9B500F5E64F6}" type="slidenum">
              <a:rPr lang="en-ZA"/>
              <a:pPr>
                <a:defRPr/>
              </a:pPr>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1992A7E-0A23-4D5E-93A8-9C1BB91E7350}" type="datetime1">
              <a:rPr lang="en-US"/>
              <a:pPr>
                <a:defRPr/>
              </a:pPr>
              <a:t>5/31/2013</a:t>
            </a:fld>
            <a:endParaRPr lang="en-ZA"/>
          </a:p>
        </p:txBody>
      </p:sp>
      <p:sp>
        <p:nvSpPr>
          <p:cNvPr id="4" name="Footer Placeholder 4"/>
          <p:cNvSpPr>
            <a:spLocks noGrp="1"/>
          </p:cNvSpPr>
          <p:nvPr>
            <p:ph type="ftr" sz="quarter" idx="11"/>
          </p:nvPr>
        </p:nvSpPr>
        <p:spPr/>
        <p:txBody>
          <a:bodyPr/>
          <a:lstStyle>
            <a:lvl1pPr>
              <a:defRPr/>
            </a:lvl1pPr>
          </a:lstStyle>
          <a:p>
            <a:pPr>
              <a:defRPr/>
            </a:pPr>
            <a:endParaRPr lang="en-ZA"/>
          </a:p>
        </p:txBody>
      </p:sp>
      <p:sp>
        <p:nvSpPr>
          <p:cNvPr id="5" name="Slide Number Placeholder 5"/>
          <p:cNvSpPr>
            <a:spLocks noGrp="1"/>
          </p:cNvSpPr>
          <p:nvPr>
            <p:ph type="sldNum" sz="quarter" idx="12"/>
          </p:nvPr>
        </p:nvSpPr>
        <p:spPr/>
        <p:txBody>
          <a:bodyPr/>
          <a:lstStyle>
            <a:lvl1pPr>
              <a:defRPr/>
            </a:lvl1pPr>
          </a:lstStyle>
          <a:p>
            <a:pPr>
              <a:defRPr/>
            </a:pPr>
            <a:fld id="{091EEAC2-3148-4824-A329-1E32EFA149D8}" type="slidenum">
              <a:rPr lang="en-ZA"/>
              <a:pPr>
                <a:defRPr/>
              </a:pPr>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CA20689-9A97-4158-B5DC-EF08BDB5E8D4}" type="datetime1">
              <a:rPr lang="en-US"/>
              <a:pPr>
                <a:defRPr/>
              </a:pPr>
              <a:t>5/31/2013</a:t>
            </a:fld>
            <a:endParaRPr lang="en-ZA"/>
          </a:p>
        </p:txBody>
      </p:sp>
      <p:sp>
        <p:nvSpPr>
          <p:cNvPr id="3" name="Footer Placeholder 4"/>
          <p:cNvSpPr>
            <a:spLocks noGrp="1"/>
          </p:cNvSpPr>
          <p:nvPr>
            <p:ph type="ftr" sz="quarter" idx="11"/>
          </p:nvPr>
        </p:nvSpPr>
        <p:spPr/>
        <p:txBody>
          <a:bodyPr/>
          <a:lstStyle>
            <a:lvl1pPr>
              <a:defRPr/>
            </a:lvl1pPr>
          </a:lstStyle>
          <a:p>
            <a:pPr>
              <a:defRPr/>
            </a:pPr>
            <a:endParaRPr lang="en-ZA"/>
          </a:p>
        </p:txBody>
      </p:sp>
      <p:sp>
        <p:nvSpPr>
          <p:cNvPr id="4" name="Slide Number Placeholder 5"/>
          <p:cNvSpPr>
            <a:spLocks noGrp="1"/>
          </p:cNvSpPr>
          <p:nvPr>
            <p:ph type="sldNum" sz="quarter" idx="12"/>
          </p:nvPr>
        </p:nvSpPr>
        <p:spPr/>
        <p:txBody>
          <a:bodyPr/>
          <a:lstStyle>
            <a:lvl1pPr>
              <a:defRPr/>
            </a:lvl1pPr>
          </a:lstStyle>
          <a:p>
            <a:pPr>
              <a:defRPr/>
            </a:pPr>
            <a:fld id="{D05BFD14-BC1A-4621-91F8-6D2F4079DC35}" type="slidenum">
              <a:rPr lang="en-ZA"/>
              <a:pPr>
                <a:defRPr/>
              </a:pPr>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3168FCC-424A-4F8E-B3B1-4B5B6BB6DEA7}" type="datetime1">
              <a:rPr lang="en-US"/>
              <a:pPr>
                <a:defRPr/>
              </a:pPr>
              <a:t>5/31/2013</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E3730BFB-2462-44F5-B928-362F287C54F7}" type="slidenum">
              <a:rPr lang="en-ZA"/>
              <a:pPr>
                <a:defRPr/>
              </a:pPr>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02C7571-9C3A-462E-80E0-C77AB7245B15}" type="datetime1">
              <a:rPr lang="en-US"/>
              <a:pPr>
                <a:defRPr/>
              </a:pPr>
              <a:t>5/31/2013</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9C51F6A8-BD65-456F-B347-05999774C0C1}" type="slidenum">
              <a:rPr lang="en-ZA"/>
              <a:pPr>
                <a:defRPr/>
              </a:pPr>
              <a:t>‹#›</a:t>
            </a:fld>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1FD7909-6F49-4266-B6F4-26A92F74F359}" type="datetime1">
              <a:rPr lang="en-US"/>
              <a:pPr>
                <a:defRPr/>
              </a:pPr>
              <a:t>5/31/2013</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ZA"/>
          </a:p>
        </p:txBody>
      </p:sp>
      <p:pic>
        <p:nvPicPr>
          <p:cNvPr id="1030" name="Picture 6" descr="DWA Slide Master.jpg"/>
          <p:cNvPicPr>
            <a:picLocks noChangeAspect="1"/>
          </p:cNvPicPr>
          <p:nvPr/>
        </p:nvPicPr>
        <p:blipFill>
          <a:blip r:embed="rId14"/>
          <a:srcRect/>
          <a:stretch>
            <a:fillRect/>
          </a:stretch>
        </p:blipFill>
        <p:spPr bwMode="auto">
          <a:xfrm>
            <a:off x="0" y="12700"/>
            <a:ext cx="9144000" cy="6832600"/>
          </a:xfrm>
          <a:prstGeom prst="rect">
            <a:avLst/>
          </a:prstGeom>
          <a:noFill/>
          <a:ln w="9525">
            <a:noFill/>
            <a:miter lim="800000"/>
            <a:headEnd/>
            <a:tailEnd/>
          </a:ln>
        </p:spPr>
      </p:pic>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053D4CD-A973-4E15-8656-27CBCE0EFC89}" type="slidenum">
              <a:rPr lang="en-ZA"/>
              <a:pPr>
                <a:defRPr/>
              </a:pPr>
              <a:t>‹#›</a:t>
            </a:fld>
            <a:endParaRPr lang="en-ZA"/>
          </a:p>
        </p:txBody>
      </p:sp>
    </p:spTree>
  </p:cSld>
  <p:clrMap bg1="lt1" tx1="dk1" bg2="lt2" tx2="dk2" accent1="accent1" accent2="accent2" accent3="accent3" accent4="accent4" accent5="accent5" accent6="accent6" hlink="hlink" folHlink="folHlink"/>
  <p:sldLayoutIdLst>
    <p:sldLayoutId id="2147483686"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p:cNvSpPr>
          <p:nvPr/>
        </p:nvSpPr>
        <p:spPr bwMode="auto">
          <a:xfrm>
            <a:off x="457200" y="1143000"/>
            <a:ext cx="8435975" cy="2743200"/>
          </a:xfrm>
          <a:prstGeom prst="rect">
            <a:avLst/>
          </a:prstGeom>
          <a:noFill/>
          <a:ln w="9525">
            <a:noFill/>
            <a:miter lim="800000"/>
            <a:headEnd/>
            <a:tailEnd/>
          </a:ln>
        </p:spPr>
        <p:txBody>
          <a:bodyPr anchor="ctr"/>
          <a:lstStyle/>
          <a:p>
            <a:pPr algn="ctr"/>
            <a:r>
              <a:rPr lang="en-GB" sz="2800" b="1">
                <a:solidFill>
                  <a:srgbClr val="17375E"/>
                </a:solidFill>
              </a:rPr>
              <a:t> </a:t>
            </a:r>
            <a:r>
              <a:rPr lang="en-GB" sz="2800" b="1">
                <a:solidFill>
                  <a:schemeClr val="tx2"/>
                </a:solidFill>
              </a:rPr>
              <a:t>THIRD NATIONAL STEERING   COMMITTEE</a:t>
            </a:r>
          </a:p>
          <a:p>
            <a:pPr algn="ctr"/>
            <a:r>
              <a:rPr lang="en-GB" sz="2800" b="1">
                <a:solidFill>
                  <a:schemeClr val="tx2"/>
                </a:solidFill>
              </a:rPr>
              <a:t>PROGRESS AND LESSON LEARNED ON THE ESTABLISHMENT OF CMAS BY </a:t>
            </a:r>
          </a:p>
          <a:p>
            <a:pPr algn="ctr"/>
            <a:r>
              <a:rPr lang="en-GB" sz="2800" b="1">
                <a:solidFill>
                  <a:schemeClr val="tx2"/>
                </a:solidFill>
              </a:rPr>
              <a:t>THE REGIONS</a:t>
            </a:r>
            <a:r>
              <a:rPr lang="en-GB" sz="2800">
                <a:solidFill>
                  <a:schemeClr val="tx2"/>
                </a:solidFill>
              </a:rPr>
              <a:t> </a:t>
            </a:r>
          </a:p>
          <a:p>
            <a:pPr algn="ctr"/>
            <a:endParaRPr lang="en-GB" sz="2800">
              <a:solidFill>
                <a:schemeClr val="tx2"/>
              </a:solidFill>
            </a:endParaRPr>
          </a:p>
          <a:p>
            <a:pPr algn="ctr"/>
            <a:r>
              <a:rPr lang="en-GB" sz="2800" b="1">
                <a:solidFill>
                  <a:schemeClr val="tx2"/>
                </a:solidFill>
              </a:rPr>
              <a:t>31 MAY 2013</a:t>
            </a:r>
            <a:endParaRPr lang="en-ZA" sz="2800" b="1">
              <a:solidFill>
                <a:schemeClr val="tx2"/>
              </a:solidFill>
            </a:endParaRPr>
          </a:p>
        </p:txBody>
      </p:sp>
      <p:sp>
        <p:nvSpPr>
          <p:cNvPr id="3" name="Title 1"/>
          <p:cNvSpPr>
            <a:spLocks/>
          </p:cNvSpPr>
          <p:nvPr/>
        </p:nvSpPr>
        <p:spPr bwMode="auto">
          <a:xfrm>
            <a:off x="1089025" y="3200400"/>
            <a:ext cx="7216775" cy="1600200"/>
          </a:xfrm>
          <a:prstGeom prst="rect">
            <a:avLst/>
          </a:prstGeom>
          <a:noFill/>
          <a:ln w="9525">
            <a:noFill/>
            <a:miter lim="800000"/>
            <a:headEnd/>
            <a:tailEnd/>
          </a:ln>
        </p:spPr>
        <p:txBody>
          <a:bodyPr anchor="ctr"/>
          <a:lstStyle/>
          <a:p>
            <a:pPr algn="ctr">
              <a:defRPr/>
            </a:pPr>
            <a:endParaRPr lang="en-ZA" sz="2800" dirty="0">
              <a:solidFill>
                <a:schemeClr val="bg2">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ZA" sz="2800" b="1" smtClean="0">
                <a:latin typeface="Arial" charset="0"/>
                <a:cs typeface="Arial" charset="0"/>
              </a:rPr>
              <a:t>Lessons learnt &amp; Recommendations</a:t>
            </a:r>
          </a:p>
        </p:txBody>
      </p:sp>
      <p:sp>
        <p:nvSpPr>
          <p:cNvPr id="12291" name="Content Placeholder 2"/>
          <p:cNvSpPr>
            <a:spLocks noGrp="1"/>
          </p:cNvSpPr>
          <p:nvPr>
            <p:ph idx="1"/>
          </p:nvPr>
        </p:nvSpPr>
        <p:spPr>
          <a:xfrm>
            <a:off x="457200" y="1143000"/>
            <a:ext cx="8229600" cy="4572000"/>
          </a:xfrm>
        </p:spPr>
        <p:txBody>
          <a:bodyPr/>
          <a:lstStyle/>
          <a:p>
            <a:pPr>
              <a:buFont typeface="Wingdings" pitchFamily="2" charset="2"/>
              <a:buChar char="Ø"/>
            </a:pPr>
            <a:r>
              <a:rPr lang="en-ZA" sz="1800" smtClean="0">
                <a:latin typeface="Arial" charset="0"/>
                <a:cs typeface="Arial" charset="0"/>
              </a:rPr>
              <a:t>The establishment must be dealt with like a project, a decision must be made on how the process will be taken forward.</a:t>
            </a:r>
          </a:p>
          <a:p>
            <a:pPr>
              <a:buFont typeface="Wingdings" pitchFamily="2" charset="2"/>
              <a:buChar char="Ø"/>
            </a:pPr>
            <a:r>
              <a:rPr lang="en-ZA" sz="1800" smtClean="0">
                <a:latin typeface="Arial" charset="0"/>
                <a:cs typeface="Arial" charset="0"/>
              </a:rPr>
              <a:t>DWA should implement a reimbursement policy.</a:t>
            </a:r>
          </a:p>
          <a:p>
            <a:pPr>
              <a:buFont typeface="Wingdings" pitchFamily="2" charset="2"/>
              <a:buChar char="Ø"/>
            </a:pPr>
            <a:r>
              <a:rPr lang="en-US" sz="1800" smtClean="0">
                <a:latin typeface="Arial" charset="0"/>
                <a:cs typeface="Arial" charset="0"/>
              </a:rPr>
              <a:t>The establishment of the CMA is a sensitive issue i.t.o politics. There is a critical need for higher-level engagements with strategic stakeholders like SALGA</a:t>
            </a:r>
          </a:p>
          <a:p>
            <a:pPr>
              <a:buFont typeface="Wingdings" pitchFamily="2" charset="2"/>
              <a:buChar char="Ø"/>
            </a:pPr>
            <a:r>
              <a:rPr lang="en-US" sz="1800" smtClean="0">
                <a:latin typeface="Arial" charset="0"/>
              </a:rPr>
              <a:t>Based on the 2 functional CMAs, the transfer of staff was not possible (specifically for the ICMA) due to the constraints of existing policies and legislation. Where establishment processes are underway, direction needs to be given to staff regarding this issue. Currently there are a lot of uncertainty and fear from staff which needs to be urgently addressed. </a:t>
            </a:r>
          </a:p>
          <a:p>
            <a:pPr>
              <a:buFont typeface="Wingdings" pitchFamily="2" charset="2"/>
              <a:buChar char="Ø"/>
            </a:pPr>
            <a:r>
              <a:rPr lang="en-US" sz="1800" smtClean="0">
                <a:latin typeface="Arial" charset="0"/>
              </a:rPr>
              <a:t>Clear direction on this issue must be provided through the establishment of appropriate policies and guidelines.</a:t>
            </a:r>
          </a:p>
          <a:p>
            <a:pPr>
              <a:buFont typeface="Wingdings" pitchFamily="2" charset="2"/>
              <a:buChar char="Ø"/>
            </a:pPr>
            <a:r>
              <a:rPr lang="en-US" sz="1800" smtClean="0">
                <a:latin typeface="Arial" charset="0"/>
              </a:rPr>
              <a:t>Linking Provincial strategic objectives with the CMA (Provincial Growth &amp; Development Strategy/ CMS). </a:t>
            </a:r>
            <a:endParaRPr lang="en-ZA" sz="1800" smtClean="0"/>
          </a:p>
        </p:txBody>
      </p:sp>
      <p:sp>
        <p:nvSpPr>
          <p:cNvPr id="4" name="Slide Number Placeholder 3"/>
          <p:cNvSpPr>
            <a:spLocks noGrp="1"/>
          </p:cNvSpPr>
          <p:nvPr>
            <p:ph type="sldNum" sz="quarter" idx="12"/>
          </p:nvPr>
        </p:nvSpPr>
        <p:spPr/>
        <p:txBody>
          <a:bodyPr/>
          <a:lstStyle/>
          <a:p>
            <a:pPr>
              <a:defRPr/>
            </a:pPr>
            <a:fld id="{1B64DCAD-ECC1-46F2-B5B0-06899545DA38}" type="slidenum">
              <a:rPr lang="en-ZA" smtClean="0"/>
              <a:pPr>
                <a:defRPr/>
              </a:pPr>
              <a:t>10</a:t>
            </a:fld>
            <a:endParaRPr lang="en-ZA"/>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06E58E84-1EE3-4D78-96F1-FDD47725A1BC}" type="slidenum">
              <a:rPr lang="en-ZA" smtClean="0"/>
              <a:pPr>
                <a:defRPr/>
              </a:pPr>
              <a:t>11</a:t>
            </a:fld>
            <a:endParaRPr lang="en-ZA"/>
          </a:p>
        </p:txBody>
      </p:sp>
      <p:sp>
        <p:nvSpPr>
          <p:cNvPr id="13315" name="Content Placeholder 2"/>
          <p:cNvSpPr>
            <a:spLocks noGrp="1"/>
          </p:cNvSpPr>
          <p:nvPr>
            <p:ph idx="4294967295"/>
          </p:nvPr>
        </p:nvSpPr>
        <p:spPr>
          <a:xfrm>
            <a:off x="0" y="1600200"/>
            <a:ext cx="8229600" cy="4525963"/>
          </a:xfrm>
        </p:spPr>
        <p:txBody>
          <a:bodyPr/>
          <a:lstStyle/>
          <a:p>
            <a:pPr>
              <a:buFont typeface="Arial" charset="0"/>
              <a:buNone/>
            </a:pPr>
            <a:r>
              <a:rPr lang="en-ZA" sz="3600" smtClean="0">
                <a:latin typeface="Arial" charset="0"/>
                <a:cs typeface="Arial" charset="0"/>
              </a:rPr>
              <a:t>               </a:t>
            </a:r>
          </a:p>
          <a:p>
            <a:pPr>
              <a:buFont typeface="Arial" charset="0"/>
              <a:buNone/>
            </a:pPr>
            <a:endParaRPr lang="en-ZA" sz="3600" smtClean="0">
              <a:latin typeface="Arial" charset="0"/>
              <a:cs typeface="Arial" charset="0"/>
            </a:endParaRPr>
          </a:p>
          <a:p>
            <a:pPr>
              <a:buFont typeface="Arial" charset="0"/>
              <a:buNone/>
            </a:pPr>
            <a:r>
              <a:rPr lang="en-ZA" sz="4400" b="1" smtClean="0">
                <a:latin typeface="Arial" charset="0"/>
                <a:cs typeface="Arial" charset="0"/>
              </a:rPr>
              <a:t>                     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685800"/>
            <a:ext cx="8229600" cy="731838"/>
          </a:xfrm>
          <a:solidFill>
            <a:schemeClr val="accent1"/>
          </a:solidFill>
        </p:spPr>
        <p:txBody>
          <a:bodyPr>
            <a:normAutofit fontScale="90000"/>
          </a:bodyPr>
          <a:lstStyle/>
          <a:p>
            <a:pPr>
              <a:defRPr/>
            </a:pPr>
            <a:r>
              <a:rPr lang="en-US" b="1" dirty="0" smtClean="0">
                <a:solidFill>
                  <a:schemeClr val="bg1"/>
                </a:solidFill>
              </a:rPr>
              <a:t/>
            </a:r>
            <a:br>
              <a:rPr lang="en-US" b="1" dirty="0" smtClean="0">
                <a:solidFill>
                  <a:schemeClr val="bg1"/>
                </a:solidFill>
              </a:rPr>
            </a:br>
            <a:r>
              <a:rPr lang="en-US" b="1" dirty="0" smtClean="0">
                <a:solidFill>
                  <a:schemeClr val="bg1"/>
                </a:solidFill>
              </a:rPr>
              <a:t> PRESENTATION OUTLINE</a:t>
            </a:r>
            <a:br>
              <a:rPr lang="en-US" b="1" dirty="0" smtClean="0">
                <a:solidFill>
                  <a:schemeClr val="bg1"/>
                </a:solidFill>
              </a:rPr>
            </a:br>
            <a:endParaRPr lang="en-US" b="1" dirty="0" smtClean="0">
              <a:solidFill>
                <a:schemeClr val="bg1"/>
              </a:solidFill>
            </a:endParaRPr>
          </a:p>
        </p:txBody>
      </p:sp>
      <p:sp>
        <p:nvSpPr>
          <p:cNvPr id="4099" name="Content Placeholder 5"/>
          <p:cNvSpPr>
            <a:spLocks noGrp="1"/>
          </p:cNvSpPr>
          <p:nvPr>
            <p:ph idx="1"/>
          </p:nvPr>
        </p:nvSpPr>
        <p:spPr/>
        <p:txBody>
          <a:bodyPr/>
          <a:lstStyle/>
          <a:p>
            <a:pPr marL="609600" indent="-609600">
              <a:buFont typeface="Arial" charset="0"/>
              <a:buNone/>
            </a:pPr>
            <a:r>
              <a:rPr lang="en-US" smtClean="0"/>
              <a:t> </a:t>
            </a:r>
            <a:endParaRPr lang="en-ZA" smtClean="0"/>
          </a:p>
          <a:p>
            <a:pPr marL="609600" indent="-609600">
              <a:buFont typeface="Wingdings" pitchFamily="2" charset="2"/>
              <a:buChar char="Ø"/>
            </a:pPr>
            <a:r>
              <a:rPr lang="en-US" sz="2400" b="1" smtClean="0"/>
              <a:t>Progress on the establishment of the RSC</a:t>
            </a:r>
          </a:p>
          <a:p>
            <a:pPr marL="609600" indent="-609600">
              <a:buFont typeface="Wingdings" pitchFamily="2" charset="2"/>
              <a:buChar char="Ø"/>
            </a:pPr>
            <a:r>
              <a:rPr lang="en-US" sz="2400" b="1" smtClean="0"/>
              <a:t>Progress on the establishment of CMA </a:t>
            </a:r>
          </a:p>
          <a:p>
            <a:pPr marL="609600" indent="-609600">
              <a:buFont typeface="Wingdings" pitchFamily="2" charset="2"/>
              <a:buChar char="Ø"/>
            </a:pPr>
            <a:r>
              <a:rPr lang="en-US" sz="2400" b="1" smtClean="0"/>
              <a:t>Regional Support Plan for the Project</a:t>
            </a:r>
          </a:p>
          <a:p>
            <a:pPr marL="609600" indent="-609600">
              <a:buFont typeface="Wingdings" pitchFamily="2" charset="2"/>
              <a:buChar char="Ø"/>
            </a:pPr>
            <a:r>
              <a:rPr lang="en-US" sz="2400" b="1" smtClean="0"/>
              <a:t>Challenges</a:t>
            </a:r>
          </a:p>
          <a:p>
            <a:pPr marL="609600" indent="-609600">
              <a:buFont typeface="Wingdings" pitchFamily="2" charset="2"/>
              <a:buChar char="Ø"/>
            </a:pPr>
            <a:r>
              <a:rPr lang="en-US" sz="2400" b="1" smtClean="0"/>
              <a:t>Lessons learnt and Recommendations</a:t>
            </a:r>
          </a:p>
          <a:p>
            <a:pPr marL="609600" indent="-609600">
              <a:buFont typeface="Wingdings" pitchFamily="2" charset="2"/>
              <a:buChar char="Ø"/>
            </a:pPr>
            <a:endParaRPr lang="en-ZA" sz="2400" b="1" smtClean="0"/>
          </a:p>
          <a:p>
            <a:pPr marL="609600" indent="-609600"/>
            <a:endParaRPr lang="en-ZA" sz="2400" b="1" smtClean="0"/>
          </a:p>
          <a:p>
            <a:pPr marL="609600" indent="-609600"/>
            <a:endParaRPr lang="en-US" smtClean="0">
              <a:solidFill>
                <a:schemeClr val="tx2"/>
              </a:solidFill>
            </a:endParaRPr>
          </a:p>
        </p:txBody>
      </p:sp>
      <p:sp>
        <p:nvSpPr>
          <p:cNvPr id="4" name="Slide Number Placeholder 3"/>
          <p:cNvSpPr>
            <a:spLocks noGrp="1"/>
          </p:cNvSpPr>
          <p:nvPr>
            <p:ph type="sldNum" sz="quarter" idx="12"/>
          </p:nvPr>
        </p:nvSpPr>
        <p:spPr/>
        <p:txBody>
          <a:bodyPr/>
          <a:lstStyle/>
          <a:p>
            <a:pPr>
              <a:defRPr/>
            </a:pPr>
            <a:fld id="{E64DD2AD-6287-462B-B3DE-1B79A1D15F27}" type="slidenum">
              <a:rPr lang="en-ZA" smtClean="0"/>
              <a:pPr>
                <a:defRPr/>
              </a:pPr>
              <a:t>2</a:t>
            </a:fld>
            <a:endParaRPr lang="en-ZA" dirty="0"/>
          </a:p>
        </p:txBody>
      </p:sp>
      <p:pic>
        <p:nvPicPr>
          <p:cNvPr id="4101" name="Picture 6" descr="DWA Logo 35mm RGB"/>
          <p:cNvPicPr>
            <a:picLocks noChangeAspect="1" noChangeArrowheads="1"/>
          </p:cNvPicPr>
          <p:nvPr/>
        </p:nvPicPr>
        <p:blipFill>
          <a:blip r:embed="rId2"/>
          <a:srcRect/>
          <a:stretch>
            <a:fillRect/>
          </a:stretch>
        </p:blipFill>
        <p:spPr bwMode="auto">
          <a:xfrm>
            <a:off x="304800" y="5791200"/>
            <a:ext cx="1219200" cy="76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09600" y="457200"/>
            <a:ext cx="8229600" cy="457200"/>
          </a:xfrm>
        </p:spPr>
        <p:txBody>
          <a:bodyPr>
            <a:normAutofit fontScale="90000"/>
          </a:bodyPr>
          <a:lstStyle/>
          <a:p>
            <a:pPr>
              <a:defRPr/>
            </a:pPr>
            <a:r>
              <a:rPr lang="en-US" b="1" dirty="0" smtClean="0"/>
              <a:t>Regional Steering Committee</a:t>
            </a:r>
            <a:endParaRPr lang="en-ZA" b="1" dirty="0" smtClean="0"/>
          </a:p>
        </p:txBody>
      </p:sp>
      <p:sp>
        <p:nvSpPr>
          <p:cNvPr id="5123" name="Content Placeholder 2"/>
          <p:cNvSpPr>
            <a:spLocks noGrp="1"/>
          </p:cNvSpPr>
          <p:nvPr>
            <p:ph idx="1"/>
          </p:nvPr>
        </p:nvSpPr>
        <p:spPr>
          <a:xfrm>
            <a:off x="533400" y="1447800"/>
            <a:ext cx="8229600" cy="3810000"/>
          </a:xfrm>
        </p:spPr>
        <p:txBody>
          <a:bodyPr/>
          <a:lstStyle/>
          <a:p>
            <a:pPr>
              <a:buFont typeface="Arial" charset="0"/>
              <a:buNone/>
            </a:pPr>
            <a:endParaRPr lang="en-ZA" sz="2400" smtClean="0"/>
          </a:p>
          <a:p>
            <a:endParaRPr lang="en-ZA" sz="2400" smtClean="0"/>
          </a:p>
          <a:p>
            <a:endParaRPr lang="en-ZA" sz="2400" smtClean="0"/>
          </a:p>
        </p:txBody>
      </p:sp>
      <p:sp>
        <p:nvSpPr>
          <p:cNvPr id="4" name="Slide Number Placeholder 3"/>
          <p:cNvSpPr>
            <a:spLocks noGrp="1"/>
          </p:cNvSpPr>
          <p:nvPr>
            <p:ph type="sldNum" sz="quarter" idx="12"/>
          </p:nvPr>
        </p:nvSpPr>
        <p:spPr/>
        <p:txBody>
          <a:bodyPr/>
          <a:lstStyle/>
          <a:p>
            <a:pPr>
              <a:defRPr/>
            </a:pPr>
            <a:fld id="{22CB4203-3F9B-47EA-A183-EC3F9F569D6D}" type="slidenum">
              <a:rPr lang="en-ZA" smtClean="0"/>
              <a:pPr>
                <a:defRPr/>
              </a:pPr>
              <a:t>3</a:t>
            </a:fld>
            <a:endParaRPr lang="en-ZA" dirty="0"/>
          </a:p>
        </p:txBody>
      </p:sp>
      <p:graphicFrame>
        <p:nvGraphicFramePr>
          <p:cNvPr id="19501" name="Group 45"/>
          <p:cNvGraphicFramePr>
            <a:graphicFrameLocks noGrp="1"/>
          </p:cNvGraphicFramePr>
          <p:nvPr/>
        </p:nvGraphicFramePr>
        <p:xfrm>
          <a:off x="0" y="914400"/>
          <a:ext cx="9144000" cy="8692896"/>
        </p:xfrm>
        <a:graphic>
          <a:graphicData uri="http://schemas.openxmlformats.org/drawingml/2006/table">
            <a:tbl>
              <a:tblPr/>
              <a:tblGrid>
                <a:gridCol w="2209800"/>
                <a:gridCol w="6934200"/>
              </a:tblGrid>
              <a:tr h="2746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Times New Roman" pitchFamily="18" charset="0"/>
                        </a:rPr>
                        <a:t>Water Management Area</a:t>
                      </a:r>
                      <a:endParaRPr kumimoji="0" lang="en-ZA"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ZA" sz="1600" b="1" i="0" u="none" strike="noStrike" cap="none" normalizeH="0" baseline="0" smtClean="0">
                          <a:ln>
                            <a:noFill/>
                          </a:ln>
                          <a:solidFill>
                            <a:schemeClr val="tx1"/>
                          </a:solidFill>
                          <a:effectLst/>
                          <a:latin typeface="Arial" charset="0"/>
                          <a:cs typeface="Times New Roman" pitchFamily="18" charset="0"/>
                        </a:rPr>
                        <a:t>Progress</a:t>
                      </a:r>
                      <a:endParaRPr kumimoji="0" lang="en-ZA"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4F81BD"/>
                    </a:solidFill>
                  </a:tcPr>
                </a:tc>
              </a:tr>
              <a:tr h="14684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Times New Roman" pitchFamily="18" charset="0"/>
                        </a:rPr>
                        <a:t>Limpopo</a:t>
                      </a:r>
                      <a:endParaRPr kumimoji="0" lang="en-ZA" sz="1600" b="1"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Regional Steering Committee established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4 RSC meetings held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TORs </a:t>
                      </a:r>
                      <a:r>
                        <a:rPr kumimoji="0" lang="en-US" sz="1600" b="1" i="0" u="none" strike="noStrike" cap="none" normalizeH="0" baseline="0" dirty="0" err="1" smtClean="0">
                          <a:ln>
                            <a:noFill/>
                          </a:ln>
                          <a:solidFill>
                            <a:schemeClr val="tx1"/>
                          </a:solidFill>
                          <a:effectLst/>
                          <a:latin typeface="Arial" charset="0"/>
                          <a:cs typeface="Times New Roman" pitchFamily="18" charset="0"/>
                        </a:rPr>
                        <a:t>finalised</a:t>
                      </a:r>
                      <a:r>
                        <a:rPr kumimoji="0" lang="en-US" sz="1600" b="1" i="0" u="none" strike="noStrike" cap="none" normalizeH="0" baseline="0" dirty="0" smtClean="0">
                          <a:ln>
                            <a:noFill/>
                          </a:ln>
                          <a:solidFill>
                            <a:schemeClr val="tx1"/>
                          </a:solidFill>
                          <a:effectLst/>
                          <a:latin typeface="Arial" charset="0"/>
                          <a:cs typeface="Times New Roman" pitchFamily="18" charset="0"/>
                        </a:rPr>
                        <a:t>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Implementation Plan </a:t>
                      </a:r>
                      <a:r>
                        <a:rPr kumimoji="0" lang="en-US" sz="1600" b="1" i="0" u="none" strike="noStrike" cap="none" normalizeH="0" baseline="0" dirty="0" err="1" smtClean="0">
                          <a:ln>
                            <a:noFill/>
                          </a:ln>
                          <a:solidFill>
                            <a:schemeClr val="tx1"/>
                          </a:solidFill>
                          <a:effectLst/>
                          <a:latin typeface="Arial" charset="0"/>
                          <a:cs typeface="Times New Roman" pitchFamily="18" charset="0"/>
                        </a:rPr>
                        <a:t>finalised</a:t>
                      </a:r>
                      <a:r>
                        <a:rPr kumimoji="0" lang="en-US" sz="1600" b="1" i="0" u="none" strike="noStrike" cap="none" normalizeH="0" baseline="0" dirty="0" smtClean="0">
                          <a:ln>
                            <a:noFill/>
                          </a:ln>
                          <a:solidFill>
                            <a:schemeClr val="tx1"/>
                          </a:solidFill>
                          <a:effectLst/>
                          <a:latin typeface="Arial" charset="0"/>
                          <a:cs typeface="Times New Roman" pitchFamily="18" charset="0"/>
                        </a:rPr>
                        <a:t> ,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Draft Communication Plan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Risk Plan  not yet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Draft Business Case developed and almost completed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9 Stakeholder Consultation meeting held </a:t>
                      </a: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r>
              <a:tr h="5127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Times New Roman" pitchFamily="18" charset="0"/>
                        </a:rPr>
                        <a:t>Inkomati-Usutu</a:t>
                      </a:r>
                      <a:endParaRPr kumimoji="0" lang="en-ZA" sz="1600" b="1"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Regional Steering Committee established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6 RSC meeting held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TORs </a:t>
                      </a:r>
                      <a:r>
                        <a:rPr kumimoji="0" lang="en-US" sz="1600" b="1" i="0" u="none" strike="noStrike" cap="none" normalizeH="0" baseline="0" dirty="0" err="1" smtClean="0">
                          <a:ln>
                            <a:noFill/>
                          </a:ln>
                          <a:solidFill>
                            <a:schemeClr val="tx1"/>
                          </a:solidFill>
                          <a:effectLst/>
                          <a:latin typeface="Arial" charset="0"/>
                          <a:cs typeface="Times New Roman" pitchFamily="18" charset="0"/>
                        </a:rPr>
                        <a:t>finalised</a:t>
                      </a:r>
                      <a:r>
                        <a:rPr kumimoji="0" lang="en-US" sz="1600" b="1" i="0" u="none" strike="noStrike" cap="none" normalizeH="0" baseline="0" dirty="0" smtClean="0">
                          <a:ln>
                            <a:noFill/>
                          </a:ln>
                          <a:solidFill>
                            <a:schemeClr val="tx1"/>
                          </a:solidFill>
                          <a:effectLst/>
                          <a:latin typeface="Arial" charset="0"/>
                          <a:cs typeface="Times New Roman" pitchFamily="18" charset="0"/>
                        </a:rPr>
                        <a:t>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Draft Implementation Plan is in place and circulated for input,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Draft Communication Plan is in place and circulated for input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Risk Plan  not yet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Business Case </a:t>
                      </a:r>
                      <a:r>
                        <a:rPr kumimoji="0" lang="en-US" sz="1600" b="1" i="0" u="none" strike="noStrike" cap="none" normalizeH="0" baseline="0" dirty="0" err="1" smtClean="0">
                          <a:ln>
                            <a:noFill/>
                          </a:ln>
                          <a:solidFill>
                            <a:schemeClr val="tx1"/>
                          </a:solidFill>
                          <a:effectLst/>
                          <a:latin typeface="Arial" charset="0"/>
                          <a:cs typeface="Times New Roman" pitchFamily="18" charset="0"/>
                        </a:rPr>
                        <a:t>finalised</a:t>
                      </a:r>
                      <a:r>
                        <a:rPr kumimoji="0" lang="en-US" sz="1600" b="1" i="0" u="none" strike="noStrike" cap="none" normalizeH="0" baseline="0" dirty="0" smtClean="0">
                          <a:ln>
                            <a:noFill/>
                          </a:ln>
                          <a:solidFill>
                            <a:schemeClr val="tx1"/>
                          </a:solidFill>
                          <a:effectLst/>
                          <a:latin typeface="Arial" charset="0"/>
                          <a:cs typeface="Times New Roman" pitchFamily="18" charset="0"/>
                        </a:rPr>
                        <a:t>, approved and submitted to NT for listing</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Proposal for establishment of the CMA has been signed by the minister for public comments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2 Stakeholder Consultation meeting held</a:t>
                      </a: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r>
              <a:tr h="17684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ZA" sz="1600" b="1" i="0" u="none" strike="noStrike" cap="none" normalizeH="0" baseline="0" smtClean="0">
                          <a:ln>
                            <a:noFill/>
                          </a:ln>
                          <a:solidFill>
                            <a:schemeClr val="tx1"/>
                          </a:solidFill>
                          <a:effectLst/>
                          <a:latin typeface="Arial" charset="0"/>
                          <a:cs typeface="Times New Roman" pitchFamily="18" charset="0"/>
                        </a:rPr>
                        <a:t>Olifants/ Letaba</a:t>
                      </a: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Regional Steering Committee established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4 RSC meetings held.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TORs not yet adopted,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draft Implementation Plan developed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Communication Plan not yet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Risk Plan not yet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Draft Business Case available</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5 Stakeholder consultations meeting held</a:t>
                      </a:r>
                    </a:p>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9F68B486-8AF6-46E4-8C07-8B9056D8FBC9}" type="slidenum">
              <a:rPr lang="en-ZA" smtClean="0"/>
              <a:pPr>
                <a:defRPr/>
              </a:pPr>
              <a:t>4</a:t>
            </a:fld>
            <a:endParaRPr lang="en-ZA"/>
          </a:p>
        </p:txBody>
      </p:sp>
      <p:graphicFrame>
        <p:nvGraphicFramePr>
          <p:cNvPr id="20514" name="Group 34"/>
          <p:cNvGraphicFramePr>
            <a:graphicFrameLocks noGrp="1"/>
          </p:cNvGraphicFramePr>
          <p:nvPr/>
        </p:nvGraphicFramePr>
        <p:xfrm>
          <a:off x="0" y="457200"/>
          <a:ext cx="9144000" cy="7639304"/>
        </p:xfrm>
        <a:graphic>
          <a:graphicData uri="http://schemas.openxmlformats.org/drawingml/2006/table">
            <a:tbl>
              <a:tblPr/>
              <a:tblGrid>
                <a:gridCol w="2209800"/>
                <a:gridCol w="6934200"/>
              </a:tblGrid>
              <a:tr h="17526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Times New Roman" pitchFamily="18" charset="0"/>
                        </a:rPr>
                        <a:t>Vaal</a:t>
                      </a:r>
                      <a:endParaRPr kumimoji="0" lang="en-ZA" sz="16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 typeface="Wingdings" pitchFamily="2" charset="2"/>
                        <a:buNone/>
                        <a:tabLst/>
                      </a:pPr>
                      <a:endParaRPr kumimoji="0" lang="en-US" sz="1600" b="1" i="0" u="none" strike="noStrike" cap="none" normalizeH="0" baseline="0" smtClean="0">
                        <a:ln>
                          <a:noFill/>
                        </a:ln>
                        <a:solidFill>
                          <a:schemeClr val="tx1"/>
                        </a:solidFill>
                        <a:effectLst/>
                        <a:latin typeface="Arial"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Regional Steering Committee established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3 RSC meetings held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TORs finalised,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Implementation Plan finalised,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Draft Communication Plan is in place</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Risk Plan not yet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No Business Case developed yet</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Stakeholder Consultation took place through the Catchment forums</a:t>
                      </a: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r>
              <a:tr h="23114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Times New Roman" pitchFamily="18" charset="0"/>
                        </a:rPr>
                        <a:t>Orange</a:t>
                      </a:r>
                      <a:endParaRPr kumimoji="0" lang="en-ZA" sz="1600" b="1"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Regional Steering Committee established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3 RSC  meetings held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TORs are in place ,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Implementation Plan finalised,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draft Communication Plan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Risk Plan not yet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No Business Case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Stakeholder Consultation has not yet commenced</a:t>
                      </a: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r>
              <a:tr h="20193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Times New Roman" pitchFamily="18" charset="0"/>
                        </a:rPr>
                        <a:t>Phongola-Mzimkhulu</a:t>
                      </a:r>
                      <a:endParaRPr kumimoji="0" lang="en-ZA" sz="1600" b="1"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Regional Steering Committee established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4 RSC meetings held.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TORs </a:t>
                      </a:r>
                      <a:r>
                        <a:rPr kumimoji="0" lang="en-US" sz="1600" b="1" i="0" u="none" strike="noStrike" cap="none" normalizeH="0" baseline="0" dirty="0" err="1" smtClean="0">
                          <a:ln>
                            <a:noFill/>
                          </a:ln>
                          <a:solidFill>
                            <a:schemeClr val="tx1"/>
                          </a:solidFill>
                          <a:effectLst/>
                          <a:latin typeface="Arial" charset="0"/>
                          <a:cs typeface="Times New Roman" pitchFamily="18" charset="0"/>
                        </a:rPr>
                        <a:t>finalised</a:t>
                      </a:r>
                      <a:endParaRPr kumimoji="0" lang="en-US" sz="1600" b="1" i="0" u="none" strike="noStrike" cap="none" normalizeH="0" baseline="0" dirty="0" smtClean="0">
                        <a:ln>
                          <a:noFill/>
                        </a:ln>
                        <a:solidFill>
                          <a:schemeClr val="tx1"/>
                        </a:solidFill>
                        <a:effectLst/>
                        <a:latin typeface="Arial"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Implementation Plan </a:t>
                      </a:r>
                      <a:r>
                        <a:rPr kumimoji="0" lang="en-US" sz="1600" b="1" i="0" u="none" strike="noStrike" cap="none" normalizeH="0" baseline="0" dirty="0" err="1" smtClean="0">
                          <a:ln>
                            <a:noFill/>
                          </a:ln>
                          <a:solidFill>
                            <a:schemeClr val="tx1"/>
                          </a:solidFill>
                          <a:effectLst/>
                          <a:latin typeface="Arial" charset="0"/>
                          <a:cs typeface="Times New Roman" pitchFamily="18" charset="0"/>
                        </a:rPr>
                        <a:t>finalised</a:t>
                      </a:r>
                      <a:r>
                        <a:rPr kumimoji="0" lang="en-US" sz="1600" b="1" i="0" u="none" strike="noStrike" cap="none" normalizeH="0" baseline="0" dirty="0" smtClean="0">
                          <a:ln>
                            <a:noFill/>
                          </a:ln>
                          <a:solidFill>
                            <a:schemeClr val="tx1"/>
                          </a:solidFill>
                          <a:effectLst/>
                          <a:latin typeface="Arial" charset="0"/>
                          <a:cs typeface="Times New Roman" pitchFamily="18" charset="0"/>
                        </a:rPr>
                        <a:t>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Communication Plan </a:t>
                      </a:r>
                      <a:r>
                        <a:rPr kumimoji="0" lang="en-US" sz="1600" b="1" i="0" u="none" strike="noStrike" cap="none" normalizeH="0" baseline="0" dirty="0" err="1" smtClean="0">
                          <a:ln>
                            <a:noFill/>
                          </a:ln>
                          <a:solidFill>
                            <a:schemeClr val="tx1"/>
                          </a:solidFill>
                          <a:effectLst/>
                          <a:latin typeface="Arial" charset="0"/>
                          <a:cs typeface="Times New Roman" pitchFamily="18" charset="0"/>
                        </a:rPr>
                        <a:t>finalised</a:t>
                      </a:r>
                      <a:endParaRPr kumimoji="0" lang="en-US" sz="1600" b="1" i="0" u="none" strike="noStrike" cap="none" normalizeH="0" baseline="0" dirty="0" smtClean="0">
                        <a:ln>
                          <a:noFill/>
                        </a:ln>
                        <a:solidFill>
                          <a:schemeClr val="tx1"/>
                        </a:solidFill>
                        <a:effectLst/>
                        <a:latin typeface="Arial"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Risk Plan not yet developed (but risk factors identified)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Draft Business Case available almost completed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9 Stakeholder consultations meeting held</a:t>
                      </a:r>
                    </a:p>
                    <a:p>
                      <a:pPr marL="0" marR="0" lvl="0" indent="0" algn="l" defTabSz="914400" rtl="0" eaLnBrk="1" fontAlgn="base" latinLnBrk="0" hangingPunct="1">
                        <a:lnSpc>
                          <a:spcPct val="115000"/>
                        </a:lnSpc>
                        <a:spcBef>
                          <a:spcPct val="0"/>
                        </a:spcBef>
                        <a:spcAft>
                          <a:spcPct val="0"/>
                        </a:spcAft>
                        <a:buClrTx/>
                        <a:buSzTx/>
                        <a:buFontTx/>
                        <a:buChar char="•"/>
                        <a:tabLst/>
                      </a:pPr>
                      <a:endParaRPr kumimoji="0" lang="en-US" sz="1600" b="1" i="0" u="none" strike="noStrike" cap="none" normalizeH="0" baseline="0" dirty="0" smtClean="0">
                        <a:ln>
                          <a:noFill/>
                        </a:ln>
                        <a:solidFill>
                          <a:schemeClr val="tx1"/>
                        </a:solidFill>
                        <a:effectLst/>
                        <a:latin typeface="Arial"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endParaRPr lang="en-ZA" smtClean="0"/>
          </a:p>
        </p:txBody>
      </p:sp>
      <p:graphicFrame>
        <p:nvGraphicFramePr>
          <p:cNvPr id="21531" name="Group 27"/>
          <p:cNvGraphicFramePr>
            <a:graphicFrameLocks noGrp="1"/>
          </p:cNvGraphicFramePr>
          <p:nvPr/>
        </p:nvGraphicFramePr>
        <p:xfrm>
          <a:off x="228600" y="0"/>
          <a:ext cx="8686800" cy="7571232"/>
        </p:xfrm>
        <a:graphic>
          <a:graphicData uri="http://schemas.openxmlformats.org/drawingml/2006/table">
            <a:tbl>
              <a:tblPr/>
              <a:tblGrid>
                <a:gridCol w="1981200"/>
                <a:gridCol w="6705600"/>
              </a:tblGrid>
              <a:tr h="24384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Arial" charset="0"/>
                          <a:cs typeface="Times New Roman" pitchFamily="18" charset="0"/>
                        </a:rPr>
                        <a:t>Breede-Gouritz</a:t>
                      </a:r>
                      <a:endParaRPr kumimoji="0" lang="en-ZA" sz="1600" b="1" i="0" u="none" strike="noStrike" cap="none" normalizeH="0" baseline="0" dirty="0" smtClean="0">
                        <a:ln>
                          <a:noFill/>
                        </a:ln>
                        <a:solidFill>
                          <a:schemeClr val="tx1"/>
                        </a:solidFill>
                        <a:effectLst/>
                        <a:latin typeface="Arial" charset="0"/>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Regional Steering Committee established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2 RSC meeting held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TORs </a:t>
                      </a:r>
                      <a:r>
                        <a:rPr kumimoji="0" lang="en-US" sz="1600" b="1" i="0" u="none" strike="noStrike" cap="none" normalizeH="0" baseline="0" dirty="0" err="1" smtClean="0">
                          <a:ln>
                            <a:noFill/>
                          </a:ln>
                          <a:solidFill>
                            <a:schemeClr val="tx1"/>
                          </a:solidFill>
                          <a:effectLst/>
                          <a:latin typeface="Arial" charset="0"/>
                          <a:cs typeface="Times New Roman" pitchFamily="18" charset="0"/>
                        </a:rPr>
                        <a:t>finalised</a:t>
                      </a:r>
                      <a:r>
                        <a:rPr kumimoji="0" lang="en-US" sz="1600" b="1" i="0" u="none" strike="noStrike" cap="none" normalizeH="0" baseline="0" dirty="0" smtClean="0">
                          <a:ln>
                            <a:noFill/>
                          </a:ln>
                          <a:solidFill>
                            <a:schemeClr val="tx1"/>
                          </a:solidFill>
                          <a:effectLst/>
                          <a:latin typeface="Arial" charset="0"/>
                          <a:cs typeface="Times New Roman" pitchFamily="18" charset="0"/>
                        </a:rPr>
                        <a:t>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Draft Implementation Plan is in place and circulated for input,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Draft Communication Plan is in place and circulated for input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Risk Plan  not yet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Business Case </a:t>
                      </a:r>
                      <a:r>
                        <a:rPr kumimoji="0" lang="en-US" sz="1600" b="1" i="0" u="none" strike="noStrike" cap="none" normalizeH="0" baseline="0" dirty="0" err="1" smtClean="0">
                          <a:ln>
                            <a:noFill/>
                          </a:ln>
                          <a:solidFill>
                            <a:schemeClr val="tx1"/>
                          </a:solidFill>
                          <a:effectLst/>
                          <a:latin typeface="Arial" charset="0"/>
                          <a:cs typeface="Times New Roman" pitchFamily="18" charset="0"/>
                        </a:rPr>
                        <a:t>finalised</a:t>
                      </a:r>
                      <a:r>
                        <a:rPr kumimoji="0" lang="en-US" sz="1600" b="1" i="0" u="none" strike="noStrike" cap="none" normalizeH="0" baseline="0" dirty="0" smtClean="0">
                          <a:ln>
                            <a:noFill/>
                          </a:ln>
                          <a:solidFill>
                            <a:schemeClr val="tx1"/>
                          </a:solidFill>
                          <a:effectLst/>
                          <a:latin typeface="Arial" charset="0"/>
                          <a:cs typeface="Times New Roman" pitchFamily="18" charset="0"/>
                        </a:rPr>
                        <a:t> and submitted to NT for listing</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Proposal for establishment of the CMA has been signed by the    </a:t>
                      </a:r>
                    </a:p>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Times New Roman" pitchFamily="18" charset="0"/>
                        </a:rPr>
                        <a:t>  minister and submitted to NT for listing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Stakeholder Consultation has not yet commenced</a:t>
                      </a: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r>
              <a:tr h="15144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ZA" sz="1600" b="1" i="0" u="none" strike="noStrike" cap="none" normalizeH="0" baseline="0" smtClean="0">
                          <a:ln>
                            <a:noFill/>
                          </a:ln>
                          <a:solidFill>
                            <a:schemeClr val="tx1"/>
                          </a:solidFill>
                          <a:effectLst/>
                          <a:latin typeface="Arial" charset="0"/>
                          <a:cs typeface="Times New Roman" pitchFamily="18" charset="0"/>
                        </a:rPr>
                        <a:t>Berg Olifants</a:t>
                      </a: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Regional Steering Committee established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2 RSC meeting held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TORs not yet adopted,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Draft Implementation Plan developed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Communication Plan not yet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Risk Plan not yet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Business Case not yet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charset="0"/>
                          <a:cs typeface="Times New Roman" pitchFamily="18" charset="0"/>
                        </a:rPr>
                        <a:t>Stakeholder Consultation has not yet commenced</a:t>
                      </a: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r>
              <a:tr h="22352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ZA" sz="1600" b="1" i="0" u="none" strike="noStrike" cap="none" normalizeH="0" baseline="0" smtClean="0">
                          <a:ln>
                            <a:noFill/>
                          </a:ln>
                          <a:solidFill>
                            <a:schemeClr val="tx1"/>
                          </a:solidFill>
                          <a:effectLst/>
                          <a:latin typeface="Arial" charset="0"/>
                          <a:cs typeface="Times New Roman" pitchFamily="18" charset="0"/>
                        </a:rPr>
                        <a:t>Mzimvubu-Tsitsikama</a:t>
                      </a: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Regional Steering Committee established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4 RSC meeting held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TORs finalised,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Implementation Plan finalised,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Draft Communication Plan is in place</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Risk Plan not yet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No Business Case developed yet( in progress of being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600" b="1" i="0" u="none" strike="noStrike" cap="none" normalizeH="0" baseline="0" smtClean="0">
                          <a:ln>
                            <a:noFill/>
                          </a:ln>
                          <a:solidFill>
                            <a:schemeClr val="tx1"/>
                          </a:solidFill>
                          <a:effectLst/>
                          <a:latin typeface="Arial" charset="0"/>
                          <a:cs typeface="Times New Roman" pitchFamily="18" charset="0"/>
                        </a:rPr>
                        <a:t>Stakeholder Consultation has not yet commenced</a:t>
                      </a:r>
                    </a:p>
                    <a:p>
                      <a:pPr marL="0" marR="0" lvl="0" indent="0" algn="l" defTabSz="914400" rtl="0" eaLnBrk="1" fontAlgn="base" latinLnBrk="0" hangingPunct="1">
                        <a:lnSpc>
                          <a:spcPct val="115000"/>
                        </a:lnSpc>
                        <a:spcBef>
                          <a:spcPct val="0"/>
                        </a:spcBef>
                        <a:spcAft>
                          <a:spcPct val="0"/>
                        </a:spcAft>
                        <a:buClrTx/>
                        <a:buSzTx/>
                        <a:buFontTx/>
                        <a:buChar char="•"/>
                        <a:tabLst/>
                      </a:pPr>
                      <a:endParaRPr kumimoji="0" lang="en-US" sz="1600" b="1" i="0" u="none" strike="noStrike" cap="none" normalizeH="0" baseline="0" smtClean="0">
                        <a:ln>
                          <a:noFill/>
                        </a:ln>
                        <a:solidFill>
                          <a:schemeClr val="tx1"/>
                        </a:solidFill>
                        <a:effectLst/>
                        <a:latin typeface="Arial" charset="0"/>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r>
            </a:tbl>
          </a:graphicData>
        </a:graphic>
      </p:graphicFrame>
      <p:sp>
        <p:nvSpPr>
          <p:cNvPr id="4" name="Slide Number Placeholder 3"/>
          <p:cNvSpPr>
            <a:spLocks noGrp="1"/>
          </p:cNvSpPr>
          <p:nvPr>
            <p:ph type="sldNum" sz="quarter" idx="12"/>
          </p:nvPr>
        </p:nvSpPr>
        <p:spPr>
          <a:xfrm>
            <a:off x="6019800" y="6492875"/>
            <a:ext cx="2133600" cy="365125"/>
          </a:xfrm>
        </p:spPr>
        <p:txBody>
          <a:bodyPr/>
          <a:lstStyle/>
          <a:p>
            <a:pPr>
              <a:defRPr/>
            </a:pPr>
            <a:fld id="{343A1312-7FF2-4783-88F3-A3FC205271B2}" type="slidenum">
              <a:rPr lang="en-ZA" smtClean="0"/>
              <a:pPr>
                <a:defRPr/>
              </a:pPr>
              <a:t>5</a:t>
            </a:fld>
            <a:endParaRPr lang="en-ZA"/>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609600"/>
            <a:ext cx="8229600" cy="609600"/>
          </a:xfrm>
        </p:spPr>
        <p:txBody>
          <a:bodyPr/>
          <a:lstStyle/>
          <a:p>
            <a:r>
              <a:rPr lang="en-ZA" sz="2400" b="1" smtClean="0">
                <a:latin typeface="Arial" charset="0"/>
                <a:cs typeface="Arial" charset="0"/>
              </a:rPr>
              <a:t>Regional Support Plan for the Project</a:t>
            </a:r>
          </a:p>
        </p:txBody>
      </p:sp>
      <p:sp>
        <p:nvSpPr>
          <p:cNvPr id="4" name="Slide Number Placeholder 3"/>
          <p:cNvSpPr>
            <a:spLocks noGrp="1"/>
          </p:cNvSpPr>
          <p:nvPr>
            <p:ph type="sldNum" sz="quarter" idx="12"/>
          </p:nvPr>
        </p:nvSpPr>
        <p:spPr/>
        <p:txBody>
          <a:bodyPr/>
          <a:lstStyle/>
          <a:p>
            <a:pPr>
              <a:defRPr/>
            </a:pPr>
            <a:fld id="{94D9621C-8013-470F-96A9-59D91AC02ED3}" type="slidenum">
              <a:rPr lang="en-ZA" smtClean="0"/>
              <a:pPr>
                <a:defRPr/>
              </a:pPr>
              <a:t>6</a:t>
            </a:fld>
            <a:endParaRPr lang="en-ZA"/>
          </a:p>
        </p:txBody>
      </p:sp>
      <p:graphicFrame>
        <p:nvGraphicFramePr>
          <p:cNvPr id="7" name="Table Placeholder 6"/>
          <p:cNvGraphicFramePr>
            <a:graphicFrameLocks noGrp="1"/>
          </p:cNvGraphicFramePr>
          <p:nvPr/>
        </p:nvGraphicFramePr>
        <p:xfrm>
          <a:off x="152400" y="1219200"/>
          <a:ext cx="8839200" cy="4191000"/>
        </p:xfrm>
        <a:graphic>
          <a:graphicData uri="http://schemas.openxmlformats.org/drawingml/2006/table">
            <a:tbl>
              <a:tblPr/>
              <a:tblGrid>
                <a:gridCol w="2946400"/>
                <a:gridCol w="2946400"/>
                <a:gridCol w="2946400"/>
              </a:tblGrid>
              <a:tr h="1047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1" i="0" u="none" strike="noStrike" cap="none" normalizeH="0" baseline="0" dirty="0" smtClean="0">
                          <a:ln>
                            <a:noFill/>
                          </a:ln>
                          <a:solidFill>
                            <a:srgbClr val="FFFFFF"/>
                          </a:solidFill>
                          <a:effectLst/>
                          <a:latin typeface="Calibri" pitchFamily="34" charset="0"/>
                          <a:cs typeface="Arial" charset="0"/>
                        </a:rPr>
                        <a:t>Water Management Area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1" i="0" u="none" strike="noStrike" cap="none" normalizeH="0" baseline="0" smtClean="0">
                          <a:ln>
                            <a:noFill/>
                          </a:ln>
                          <a:solidFill>
                            <a:srgbClr val="FFFFFF"/>
                          </a:solidFill>
                          <a:effectLst/>
                          <a:latin typeface="Calibri" pitchFamily="34" charset="0"/>
                          <a:cs typeface="Arial" charset="0"/>
                        </a:rPr>
                        <a:t>Capacity  &amp; Skills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1" i="0" u="none" strike="noStrike" cap="none" normalizeH="0" baseline="0" smtClean="0">
                          <a:ln>
                            <a:noFill/>
                          </a:ln>
                          <a:solidFill>
                            <a:srgbClr val="FFFFFF"/>
                          </a:solidFill>
                          <a:effectLst/>
                          <a:latin typeface="Calibri" pitchFamily="34" charset="0"/>
                          <a:cs typeface="Arial" charset="0"/>
                        </a:rPr>
                        <a:t>Budget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047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Limpopo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ZA"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R4000 000 for stakeholder empowerment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047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Inkomati-Usuthu</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ZA" sz="18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R100 000</a:t>
                      </a:r>
                      <a:endParaRPr kumimoji="0" lang="en-ZA" sz="18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047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Olifants/Letaba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ZA"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R980 000.00  (estimation) for stakeholder empowerment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A9801FDC-FD3B-4744-AC8E-099EB5F826E5}" type="slidenum">
              <a:rPr lang="en-ZA" smtClean="0"/>
              <a:pPr>
                <a:defRPr/>
              </a:pPr>
              <a:t>7</a:t>
            </a:fld>
            <a:endParaRPr lang="en-ZA"/>
          </a:p>
        </p:txBody>
      </p:sp>
      <p:sp>
        <p:nvSpPr>
          <p:cNvPr id="9219" name="Content Placeholder 2"/>
          <p:cNvSpPr>
            <a:spLocks noGrp="1"/>
          </p:cNvSpPr>
          <p:nvPr>
            <p:ph idx="4294967295"/>
          </p:nvPr>
        </p:nvSpPr>
        <p:spPr>
          <a:xfrm>
            <a:off x="0" y="1600200"/>
            <a:ext cx="8229600" cy="2895600"/>
          </a:xfrm>
        </p:spPr>
        <p:txBody>
          <a:bodyPr/>
          <a:lstStyle/>
          <a:p>
            <a:pPr>
              <a:buFont typeface="Arial" charset="0"/>
              <a:buNone/>
            </a:pPr>
            <a:endParaRPr lang="en-ZA" smtClean="0"/>
          </a:p>
          <a:p>
            <a:pPr>
              <a:buFont typeface="Arial" charset="0"/>
              <a:buNone/>
            </a:pPr>
            <a:endParaRPr lang="en-ZA" smtClean="0"/>
          </a:p>
        </p:txBody>
      </p:sp>
      <p:graphicFrame>
        <p:nvGraphicFramePr>
          <p:cNvPr id="7" name="Table 6"/>
          <p:cNvGraphicFramePr>
            <a:graphicFrameLocks noGrp="1"/>
          </p:cNvGraphicFramePr>
          <p:nvPr/>
        </p:nvGraphicFramePr>
        <p:xfrm>
          <a:off x="0" y="838200"/>
          <a:ext cx="8915400" cy="4800600"/>
        </p:xfrm>
        <a:graphic>
          <a:graphicData uri="http://schemas.openxmlformats.org/drawingml/2006/table">
            <a:tbl>
              <a:tblPr/>
              <a:tblGrid>
                <a:gridCol w="2971800"/>
                <a:gridCol w="2971800"/>
                <a:gridCol w="2971800"/>
              </a:tblGrid>
              <a:tr h="1600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FFFFFF"/>
                          </a:solidFill>
                          <a:effectLst/>
                          <a:latin typeface="Calibri" pitchFamily="34" charset="0"/>
                          <a:cs typeface="Arial" charset="0"/>
                        </a:rPr>
                        <a:t>Vaal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FFFFFF"/>
                          </a:solidFill>
                          <a:effectLst/>
                          <a:latin typeface="Calibri" pitchFamily="34" charset="0"/>
                          <a:cs typeface="Arial" charset="0"/>
                        </a:rPr>
                        <a:t>Limited  Capacity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Nothing set aside for establishment of the CMA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600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Orange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Limited capacity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Nothing set aside for establishment of the CMA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600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Phongola-Mzimkhulu</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ZA"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R151  400.00 (estimation) for stakeholder empowerment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4551DA6-5CA1-4BD5-83DB-6A5189698BC3}" type="slidenum">
              <a:rPr lang="en-ZA" smtClean="0"/>
              <a:pPr>
                <a:defRPr/>
              </a:pPr>
              <a:t>8</a:t>
            </a:fld>
            <a:endParaRPr lang="en-ZA"/>
          </a:p>
        </p:txBody>
      </p:sp>
      <p:graphicFrame>
        <p:nvGraphicFramePr>
          <p:cNvPr id="24599" name="Group 23"/>
          <p:cNvGraphicFramePr>
            <a:graphicFrameLocks noGrp="1"/>
          </p:cNvGraphicFramePr>
          <p:nvPr/>
        </p:nvGraphicFramePr>
        <p:xfrm>
          <a:off x="152400" y="685800"/>
          <a:ext cx="8763000" cy="4785360"/>
        </p:xfrm>
        <a:graphic>
          <a:graphicData uri="http://schemas.openxmlformats.org/drawingml/2006/table">
            <a:tbl>
              <a:tblPr/>
              <a:tblGrid>
                <a:gridCol w="2921000"/>
                <a:gridCol w="2921000"/>
                <a:gridCol w="2921000"/>
              </a:tblGrid>
              <a:tr h="1524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FFFFFF"/>
                          </a:solidFill>
                          <a:effectLst/>
                          <a:latin typeface="Calibri" pitchFamily="34" charset="0"/>
                          <a:cs typeface="Arial" charset="0"/>
                        </a:rPr>
                        <a:t>Breede-Gouritz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FFFFFF"/>
                          </a:solidFill>
                          <a:effectLst/>
                          <a:latin typeface="Calibri" pitchFamily="34" charset="0"/>
                          <a:cs typeface="Arial" charset="0"/>
                        </a:rPr>
                        <a:t>Limited Capacity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Nothing set aside for establishment of the CMA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524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Berg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ZA"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Nothing set aside for establishment of the CMA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524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Mzimvumbu-Tsitsikama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Limited Capacity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cs typeface="Arial" charset="0"/>
                        </a:rPr>
                        <a:t>However the PSP will assist in capacitating officials as per the TORs</a:t>
                      </a:r>
                      <a:endParaRPr kumimoji="0" lang="en-ZA"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Nothing set aside for establishment of the CMA however there is allocation of 791 000 for the development of the Business Case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52400"/>
            <a:ext cx="8229600" cy="1143000"/>
          </a:xfrm>
        </p:spPr>
        <p:txBody>
          <a:bodyPr/>
          <a:lstStyle/>
          <a:p>
            <a:r>
              <a:rPr lang="en-ZA" sz="2800" b="1" smtClean="0">
                <a:latin typeface="Arial" charset="0"/>
                <a:cs typeface="Arial" charset="0"/>
              </a:rPr>
              <a:t>Challenges</a:t>
            </a:r>
          </a:p>
        </p:txBody>
      </p:sp>
      <p:sp>
        <p:nvSpPr>
          <p:cNvPr id="11267" name="Content Placeholder 2"/>
          <p:cNvSpPr>
            <a:spLocks noGrp="1"/>
          </p:cNvSpPr>
          <p:nvPr>
            <p:ph idx="1"/>
          </p:nvPr>
        </p:nvSpPr>
        <p:spPr>
          <a:xfrm>
            <a:off x="457200" y="1066800"/>
            <a:ext cx="8229600" cy="4830763"/>
          </a:xfrm>
        </p:spPr>
        <p:txBody>
          <a:bodyPr/>
          <a:lstStyle/>
          <a:p>
            <a:pPr marL="609600" indent="-609600">
              <a:buFont typeface="Wingdings" pitchFamily="2" charset="2"/>
              <a:buChar char="Ø"/>
            </a:pPr>
            <a:r>
              <a:rPr lang="en-ZA" sz="1800" smtClean="0">
                <a:latin typeface="Arial" charset="0"/>
                <a:cs typeface="Arial" charset="0"/>
              </a:rPr>
              <a:t>Lack of policies and guidelines regarding the following areas:</a:t>
            </a:r>
          </a:p>
          <a:p>
            <a:pPr marL="990600" lvl="1" indent="-533400"/>
            <a:r>
              <a:rPr lang="en-ZA" sz="1400" smtClean="0">
                <a:latin typeface="Arial" charset="0"/>
                <a:cs typeface="Arial" charset="0"/>
              </a:rPr>
              <a:t>Guideline on CMA remuneration policy</a:t>
            </a:r>
          </a:p>
          <a:p>
            <a:pPr marL="990600" lvl="1" indent="-533400"/>
            <a:r>
              <a:rPr lang="en-ZA" sz="1400" smtClean="0">
                <a:latin typeface="Arial" charset="0"/>
                <a:cs typeface="Arial" charset="0"/>
              </a:rPr>
              <a:t>Guideline on rules of engagement between CMA and RO.</a:t>
            </a:r>
          </a:p>
          <a:p>
            <a:pPr marL="990600" lvl="1" indent="-533400"/>
            <a:r>
              <a:rPr lang="en-US" sz="1400" smtClean="0">
                <a:latin typeface="Arial" charset="0"/>
              </a:rPr>
              <a:t>Guidelines on the establishment and post establishment of CMAs. This will assist Regions in creating a sustainable institution.</a:t>
            </a:r>
          </a:p>
          <a:p>
            <a:pPr marL="990600" lvl="1" indent="-533400"/>
            <a:r>
              <a:rPr lang="en-US" sz="1400" smtClean="0">
                <a:latin typeface="Arial" charset="0"/>
              </a:rPr>
              <a:t>Guidelines on the procedures in aligning systems.</a:t>
            </a:r>
          </a:p>
          <a:p>
            <a:pPr marL="990600" lvl="1" indent="-533400"/>
            <a:r>
              <a:rPr lang="en-US" sz="1400" smtClean="0">
                <a:latin typeface="Arial" charset="0"/>
              </a:rPr>
              <a:t>A clear distinction of roles and responsibilities between the R/O and the CMA.</a:t>
            </a:r>
          </a:p>
          <a:p>
            <a:pPr marL="990600" lvl="1" indent="-533400"/>
            <a:r>
              <a:rPr lang="en-US" sz="1400" smtClean="0">
                <a:latin typeface="Arial" charset="0"/>
              </a:rPr>
              <a:t>Guidelines on the CMA remuneration packages.</a:t>
            </a:r>
          </a:p>
          <a:p>
            <a:pPr marL="990600" lvl="1" indent="-533400"/>
            <a:r>
              <a:rPr lang="en-US" sz="1400" smtClean="0">
                <a:latin typeface="Arial" charset="0"/>
              </a:rPr>
              <a:t>Policies on the transfer of staff, budget and other resources from DWA and the Regional office.</a:t>
            </a:r>
          </a:p>
          <a:p>
            <a:pPr marL="990600" lvl="1" indent="-533400"/>
            <a:r>
              <a:rPr lang="en-US" sz="1400" smtClean="0">
                <a:latin typeface="Arial" charset="0"/>
              </a:rPr>
              <a:t>A clear list of delegations and assignment to the CMA.</a:t>
            </a:r>
          </a:p>
          <a:p>
            <a:pPr marL="990600" lvl="1" indent="-533400"/>
            <a:r>
              <a:rPr lang="en-US" sz="1400" smtClean="0">
                <a:latin typeface="Arial" charset="0"/>
              </a:rPr>
              <a:t>Guidelines on the “rules of engagement” between the CMA and the R/O</a:t>
            </a:r>
          </a:p>
          <a:p>
            <a:pPr marL="990600" lvl="1" indent="-533400"/>
            <a:r>
              <a:rPr lang="en-US" sz="1400" smtClean="0">
                <a:latin typeface="Arial" charset="0"/>
              </a:rPr>
              <a:t>Policy on the regulation of CMAs by the R/O</a:t>
            </a:r>
            <a:endParaRPr lang="en-ZA" sz="1800" smtClean="0">
              <a:latin typeface="Arial" charset="0"/>
              <a:cs typeface="Arial" charset="0"/>
            </a:endParaRPr>
          </a:p>
          <a:p>
            <a:pPr marL="609600" indent="-609600">
              <a:buFont typeface="Wingdings" pitchFamily="2" charset="2"/>
              <a:buChar char="Ø"/>
            </a:pPr>
            <a:r>
              <a:rPr lang="en-ZA" sz="1800" smtClean="0">
                <a:latin typeface="Arial" charset="0"/>
                <a:cs typeface="Arial" charset="0"/>
              </a:rPr>
              <a:t>Some Catchment Forums are reluctant to attend due to unavailability of reimbursement</a:t>
            </a:r>
          </a:p>
          <a:p>
            <a:pPr marL="609600" indent="-609600">
              <a:buFont typeface="Wingdings" pitchFamily="2" charset="2"/>
              <a:buChar char="Ø"/>
            </a:pPr>
            <a:r>
              <a:rPr lang="en-ZA" sz="1800" smtClean="0">
                <a:latin typeface="Arial" charset="0"/>
                <a:cs typeface="Arial" charset="0"/>
              </a:rPr>
              <a:t>Where there are no resources &amp; capacity allocated it is bound to create delays and compromise the quality of work.</a:t>
            </a:r>
          </a:p>
          <a:p>
            <a:pPr marL="609600" indent="-609600">
              <a:buFont typeface="Wingdings" pitchFamily="2" charset="2"/>
              <a:buChar char="Ø"/>
            </a:pPr>
            <a:endParaRPr lang="en-US" sz="1800" smtClean="0">
              <a:latin typeface="Arial" charset="0"/>
            </a:endParaRPr>
          </a:p>
          <a:p>
            <a:pPr marL="609600" indent="-609600">
              <a:buFont typeface="Wingdings" pitchFamily="2" charset="2"/>
              <a:buChar char="Ø"/>
            </a:pPr>
            <a:endParaRPr lang="en-ZA" sz="2000" smtClean="0">
              <a:latin typeface="Arial" charset="0"/>
              <a:cs typeface="Arial" charset="0"/>
            </a:endParaRPr>
          </a:p>
          <a:p>
            <a:pPr marL="609600" indent="-609600">
              <a:buFont typeface="Wingdings" pitchFamily="2" charset="2"/>
              <a:buChar char="Ø"/>
            </a:pPr>
            <a:endParaRPr lang="en-ZA" smtClean="0"/>
          </a:p>
        </p:txBody>
      </p:sp>
      <p:sp>
        <p:nvSpPr>
          <p:cNvPr id="4" name="Slide Number Placeholder 3"/>
          <p:cNvSpPr>
            <a:spLocks noGrp="1"/>
          </p:cNvSpPr>
          <p:nvPr>
            <p:ph type="sldNum" sz="quarter" idx="12"/>
          </p:nvPr>
        </p:nvSpPr>
        <p:spPr/>
        <p:txBody>
          <a:bodyPr/>
          <a:lstStyle/>
          <a:p>
            <a:pPr>
              <a:defRPr/>
            </a:pPr>
            <a:fld id="{948A8A6E-C43E-4E60-8E5D-F6846D68113A}" type="slidenum">
              <a:rPr lang="en-ZA" smtClean="0"/>
              <a:pPr>
                <a:defRPr/>
              </a:pPr>
              <a:t>9</a:t>
            </a:fld>
            <a:endParaRPr lang="en-ZA"/>
          </a:p>
        </p:txBody>
      </p:sp>
    </p:spTree>
  </p:cSld>
  <p:clrMapOvr>
    <a:masterClrMapping/>
  </p:clrMapOvr>
</p:sld>
</file>

<file path=ppt/theme/theme1.xml><?xml version="1.0" encoding="utf-8"?>
<a:theme xmlns:a="http://schemas.openxmlformats.org/drawingml/2006/main" name="DWA teamplate_Jul 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5097</TotalTime>
  <Words>1008</Words>
  <Application>Microsoft Office PowerPoint</Application>
  <PresentationFormat>On-screen Show (4:3)</PresentationFormat>
  <Paragraphs>174</Paragraphs>
  <Slides>11</Slides>
  <Notes>5</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DWA teamplate_Jul 10</vt:lpstr>
      <vt:lpstr>Slide 1</vt:lpstr>
      <vt:lpstr>  PRESENTATION OUTLINE </vt:lpstr>
      <vt:lpstr>Regional Steering Committee</vt:lpstr>
      <vt:lpstr>Slide 4</vt:lpstr>
      <vt:lpstr>Slide 5</vt:lpstr>
      <vt:lpstr>Regional Support Plan for the Project</vt:lpstr>
      <vt:lpstr>Slide 7</vt:lpstr>
      <vt:lpstr>Slide 8</vt:lpstr>
      <vt:lpstr>Challenges</vt:lpstr>
      <vt:lpstr>Lessons learnt &amp; Recommendations</vt:lpstr>
      <vt:lpstr>Slide 11</vt:lpstr>
    </vt:vector>
  </TitlesOfParts>
  <Company>dwaf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Manyakanyaka Babalwa</dc:creator>
  <cp:lastModifiedBy>Malatjim</cp:lastModifiedBy>
  <cp:revision>585</cp:revision>
  <dcterms:created xsi:type="dcterms:W3CDTF">2010-08-17T14:49:46Z</dcterms:created>
  <dcterms:modified xsi:type="dcterms:W3CDTF">2013-05-31T09:20:49Z</dcterms:modified>
</cp:coreProperties>
</file>